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90" r:id="rId3"/>
    <p:sldId id="258" r:id="rId4"/>
    <p:sldId id="291" r:id="rId5"/>
    <p:sldId id="292" r:id="rId6"/>
    <p:sldId id="293" r:id="rId7"/>
    <p:sldId id="295" r:id="rId8"/>
    <p:sldId id="28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7A59E-F348-46A8-8A3A-068DA1A34B52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6C4E8-64E8-4AAE-966F-D2080F56EF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21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887826"/>
            <a:ext cx="9558670" cy="171922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859079"/>
            <a:ext cx="6634215" cy="595423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4F977F-EADF-40DD-BDC6-BD5F7C810B8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3" cstate="print"/>
          <a:srcRect l="46414"/>
          <a:stretch/>
        </p:blipFill>
        <p:spPr>
          <a:xfrm>
            <a:off x="-1" y="0"/>
            <a:ext cx="2424223" cy="514115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2753833"/>
            <a:ext cx="12192000" cy="192449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76692" y="635461"/>
            <a:ext cx="1682438" cy="16824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8679" y="3391785"/>
            <a:ext cx="8984511" cy="850605"/>
          </a:xfrm>
        </p:spPr>
        <p:txBody>
          <a:bodyPr anchor="b">
            <a:noAutofit/>
          </a:bodyPr>
          <a:lstStyle>
            <a:lvl1pPr algn="ctr">
              <a:defRPr sz="44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8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77F-EADF-40DD-BDC6-BD5F7C810B8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37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77F-EADF-40DD-BDC6-BD5F7C810B8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746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77F-EADF-40DD-BDC6-BD5F7C810B8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808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4F977F-EADF-40DD-BDC6-BD5F7C810B8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6387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77F-EADF-40DD-BDC6-BD5F7C810B8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510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77F-EADF-40DD-BDC6-BD5F7C810B8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281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77F-EADF-40DD-BDC6-BD5F7C810B8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410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977F-EADF-40DD-BDC6-BD5F7C810B8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120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4F977F-EADF-40DD-BDC6-BD5F7C810B8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862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4F977F-EADF-40DD-BDC6-BD5F7C810B8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203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746486"/>
            <a:ext cx="4215394" cy="52496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84F977F-EADF-40DD-BDC6-BD5F7C810B8A}" type="datetimeFigureOut">
              <a:rPr lang="ru-RU" smtClean="0"/>
              <a:pPr/>
              <a:t>24.03.2023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6B385E7-E24E-4C0E-B24D-FB6E1A3DFE9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1802674" cy="215988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0" y="400010"/>
            <a:ext cx="12254669" cy="6682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194" y="411111"/>
            <a:ext cx="645451" cy="64428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2229" y="402812"/>
            <a:ext cx="9601200" cy="6226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4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812324" y="5147404"/>
            <a:ext cx="9102811" cy="595423"/>
          </a:xfrm>
        </p:spPr>
        <p:txBody>
          <a:bodyPr>
            <a:noAutofit/>
          </a:bodyPr>
          <a:lstStyle/>
          <a:p>
            <a:r>
              <a:rPr lang="ru-RU" sz="3600" dirty="0" smtClean="0"/>
              <a:t>Центр охраны труда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66119" y="2817341"/>
            <a:ext cx="9877071" cy="1425049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</a:rPr>
              <a:t>Торгово-промышленная палата Чувашской республики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38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Миссия и цель Центра Охраны </a:t>
            </a:r>
            <a:r>
              <a:rPr lang="ru-RU" sz="3200" dirty="0" smtClean="0"/>
              <a:t>Труда ШДО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600" b="1" u="sng" kern="0" dirty="0"/>
              <a:t>Миссия:</a:t>
            </a:r>
            <a:r>
              <a:rPr lang="ru-RU" sz="2600" b="1" kern="0" dirty="0"/>
              <a:t> </a:t>
            </a:r>
            <a:r>
              <a:rPr lang="ru-RU" sz="2600" kern="0" dirty="0"/>
              <a:t>в установленном законодательством Российской Федерации порядке организовывать профессиональное обучение, повышение квалификации и профессиональную переподготовку кадров для предпринимательской деятельности в целях содействия развитию экономики Чувашской Республики, Российской Федерации, формированию современной промышленной, финансовой и торговой инфраструктуры, созданию благоприятных условий для предпринимательской деятельности.  </a:t>
            </a:r>
          </a:p>
          <a:p>
            <a:pPr marL="0" indent="0">
              <a:buNone/>
            </a:pPr>
            <a:r>
              <a:rPr lang="ru-RU" sz="2600" b="1" u="sng" kern="0" dirty="0"/>
              <a:t>Цель:</a:t>
            </a:r>
            <a:r>
              <a:rPr lang="ru-RU" sz="2600" kern="0" dirty="0"/>
              <a:t> завоевание рынка образовательных услуг на территории Чувашской Республики и других субъектов РФ</a:t>
            </a:r>
            <a:br>
              <a:rPr lang="ru-RU" sz="2600" kern="0" dirty="0"/>
            </a:b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43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9989" y="402812"/>
            <a:ext cx="9913440" cy="622683"/>
          </a:xfrm>
        </p:spPr>
        <p:txBody>
          <a:bodyPr>
            <a:noAutofit/>
          </a:bodyPr>
          <a:lstStyle/>
          <a:p>
            <a:r>
              <a:rPr lang="ru-RU" altLang="ru-RU" sz="2800" dirty="0" smtClean="0"/>
              <a:t>Правовое </a:t>
            </a:r>
            <a:r>
              <a:rPr lang="ru-RU" altLang="ru-RU" sz="2800" dirty="0"/>
              <a:t>основание осуществления деятельности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2638" y="1614616"/>
            <a:ext cx="10050162" cy="4252784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None/>
              <a:defRPr/>
            </a:pPr>
            <a:r>
              <a:rPr lang="ru-RU" altLang="ru-RU" sz="3200" b="1" kern="0" dirty="0"/>
              <a:t>Устав Торгово-промышленной палаты Чувашской Республики </a:t>
            </a:r>
            <a:r>
              <a:rPr lang="ru-RU" altLang="ru-RU" sz="3200" b="1" kern="0" dirty="0" smtClean="0"/>
              <a:t>(редакция от 2021 </a:t>
            </a:r>
            <a:r>
              <a:rPr lang="ru-RU" altLang="ru-RU" sz="3200" b="1" kern="0" dirty="0"/>
              <a:t>г</a:t>
            </a:r>
            <a:r>
              <a:rPr lang="ru-RU" altLang="ru-RU" sz="3200" b="1" kern="0" dirty="0" smtClean="0"/>
              <a:t>.)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None/>
              <a:defRPr/>
            </a:pPr>
            <a:endParaRPr lang="ru-RU" altLang="ru-RU" sz="2400" b="1" kern="0" dirty="0"/>
          </a:p>
          <a:p>
            <a:pPr marL="0" indent="0" algn="just">
              <a:lnSpc>
                <a:spcPct val="80000"/>
              </a:lnSpc>
              <a:spcBef>
                <a:spcPct val="20000"/>
              </a:spcBef>
              <a:buClr>
                <a:srgbClr val="CC0000"/>
              </a:buClr>
              <a:buNone/>
              <a:defRPr/>
            </a:pPr>
            <a:r>
              <a:rPr lang="ru-RU" altLang="ru-RU" sz="2800" b="1" kern="0" dirty="0"/>
              <a:t>Статья </a:t>
            </a:r>
            <a:r>
              <a:rPr lang="ru-RU" altLang="ru-RU" sz="2800" b="1" kern="0" dirty="0" smtClean="0"/>
              <a:t>13 </a:t>
            </a:r>
            <a:r>
              <a:rPr lang="ru-RU" altLang="ru-RU" sz="2800" b="1" kern="0" dirty="0"/>
              <a:t>п. </a:t>
            </a:r>
            <a:r>
              <a:rPr lang="ru-RU" altLang="ru-RU" sz="2800" b="1" kern="0" dirty="0" smtClean="0"/>
              <a:t>39 </a:t>
            </a:r>
            <a:r>
              <a:rPr lang="ru-RU" sz="2800" dirty="0"/>
              <a:t>Оказывает услуги в области охраны труда, специальной оценки условий труда с последующей сертификацией работ по охране труда в организациях, обучает работодателей и работников вопросам охраны труда, проводит измерение факторов производственной среды и трудового процесса, охраны окружающей среды.   </a:t>
            </a:r>
          </a:p>
          <a:p>
            <a:endParaRPr lang="ru-RU" dirty="0"/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11391900" y="6343136"/>
            <a:ext cx="447675" cy="369332"/>
          </a:xfrm>
          <a:prstGeom prst="actionButtonHom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24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Задачи Центра Охраны </a:t>
            </a:r>
            <a:r>
              <a:rPr lang="ru-RU" dirty="0" smtClean="0"/>
              <a:t>Труда ШДО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u="sng" kern="0" dirty="0"/>
              <a:t>Задачи:</a:t>
            </a:r>
            <a:r>
              <a:rPr lang="ru-RU" b="1" kern="0" dirty="0"/>
              <a:t> </a:t>
            </a:r>
          </a:p>
          <a:p>
            <a:pPr marL="0" indent="0" algn="just">
              <a:buNone/>
            </a:pPr>
            <a:r>
              <a:rPr lang="ru-RU" kern="0" dirty="0"/>
              <a:t>1) обеспечение высокого качества оказания образовательных услуг;</a:t>
            </a:r>
          </a:p>
          <a:p>
            <a:pPr marL="0" indent="0" algn="just">
              <a:buNone/>
            </a:pPr>
            <a:r>
              <a:rPr lang="ru-RU" kern="0" dirty="0"/>
              <a:t>2) удовлетворение потребностей работодателей, специалистов, граждан (физлиц) в получении новых знаний и квалификационных компетенций;</a:t>
            </a:r>
          </a:p>
          <a:p>
            <a:pPr marL="0" indent="0" algn="just">
              <a:buNone/>
            </a:pPr>
            <a:r>
              <a:rPr lang="ru-RU" dirty="0"/>
              <a:t>3) расширение спектра </a:t>
            </a:r>
            <a:r>
              <a:rPr lang="ru-RU" kern="0" dirty="0"/>
              <a:t>образовательных услуг (развитие новых направлений профессионального образования по программам обучения, по форме обучения и т.п.) </a:t>
            </a:r>
          </a:p>
          <a:p>
            <a:pPr marL="0" indent="0" algn="just">
              <a:buNone/>
            </a:pPr>
            <a:r>
              <a:rPr lang="ru-RU" dirty="0"/>
              <a:t>4) оказание предпринимателям, их объединениям, союзам и ассоциациям информационных услуг, содействие в организации инфраструктуры информационного обслуживания предпринимательства.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0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Направления и виды деятельности </a:t>
            </a:r>
            <a:r>
              <a:rPr lang="ru-RU" sz="3200" dirty="0" smtClean="0"/>
              <a:t>ЦОТ ШДО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Обучение по охране труда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Обучение </a:t>
            </a:r>
            <a:r>
              <a:rPr lang="ru-RU" b="1" dirty="0" smtClean="0"/>
              <a:t>по пожарной безопасности</a:t>
            </a:r>
            <a:endParaRPr lang="ru-RU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Обучение по ГО и ЧС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Обучение по экологической безопасности (в том числе подготовка лиц на право работы с </a:t>
            </a:r>
            <a:r>
              <a:rPr lang="ru-RU" b="1" dirty="0" smtClean="0"/>
              <a:t>отходами)</a:t>
            </a:r>
            <a:endParaRPr lang="ru-RU" b="1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Обучение по оказанию первой помощи пострадавшим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Подготовка экспертов ЦОК и экзаменационных площадок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b="1" dirty="0"/>
              <a:t>Виды: повышение квалификации и профессиональная переподготовка кадров; семинары / </a:t>
            </a:r>
            <a:r>
              <a:rPr lang="ru-RU" b="1" dirty="0" err="1"/>
              <a:t>вэбинары</a:t>
            </a:r>
            <a:r>
              <a:rPr lang="ru-RU" b="1" dirty="0"/>
              <a:t>, «круглые столы» и др.</a:t>
            </a:r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177" y="2286000"/>
            <a:ext cx="3416061" cy="113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54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Лицензия на осуществление образовательной деятельности и аккредитация в Минтруда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51000" y="2286000"/>
            <a:ext cx="4610100" cy="3670300"/>
          </a:xfrm>
        </p:spPr>
        <p:txBody>
          <a:bodyPr>
            <a:noAutofit/>
          </a:bodyPr>
          <a:lstStyle/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Char char="n"/>
            </a:pPr>
            <a:r>
              <a:rPr lang="ru-RU" sz="1600" b="1" kern="0" dirty="0">
                <a:solidFill>
                  <a:srgbClr val="000000"/>
                </a:solidFill>
                <a:latin typeface="Arial"/>
              </a:rPr>
              <a:t>АНО ВО «ШДО» оказывает услуги на основании Лицензии на осуществление образовательной деятельности, выданной </a:t>
            </a:r>
            <a:r>
              <a:rPr lang="ru-RU" sz="1600" b="1" kern="0" dirty="0" err="1">
                <a:solidFill>
                  <a:srgbClr val="000000"/>
                </a:solidFill>
                <a:latin typeface="Arial"/>
              </a:rPr>
              <a:t>Минобром</a:t>
            </a:r>
            <a:r>
              <a:rPr lang="ru-RU" sz="1600" b="1" kern="0" dirty="0">
                <a:solidFill>
                  <a:srgbClr val="000000"/>
                </a:solidFill>
                <a:latin typeface="Arial"/>
              </a:rPr>
              <a:t> Чувашии 15.10.2020г. регистрационный №400</a:t>
            </a:r>
            <a:endParaRPr lang="ru-RU" sz="16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anose="05000000000000000000" pitchFamily="2" charset="2"/>
              <a:buChar char="n"/>
            </a:pPr>
            <a:r>
              <a:rPr lang="ru-RU" sz="1600" b="1" kern="0" dirty="0">
                <a:solidFill>
                  <a:srgbClr val="000000"/>
                </a:solidFill>
                <a:latin typeface="Arial"/>
              </a:rPr>
              <a:t>АНО ВО «ШДО» внесена в реестр </a:t>
            </a:r>
            <a:r>
              <a:rPr lang="ru-RU" sz="1500" b="1" kern="0" dirty="0">
                <a:solidFill>
                  <a:srgbClr val="000000"/>
                </a:solidFill>
                <a:latin typeface="Arial"/>
              </a:rPr>
              <a:t>аккредитованных</a:t>
            </a:r>
            <a:r>
              <a:rPr lang="ru-RU" sz="1600" b="1" kern="0" dirty="0">
                <a:solidFill>
                  <a:srgbClr val="000000"/>
                </a:solidFill>
                <a:latin typeface="Arial"/>
              </a:rPr>
              <a:t> организаций, оказывающих услуги в области охраны труда, под рег. № 7137 от 12 февраля 2021г. на оказание следующих услуг: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ru-RU" sz="1600" b="1" kern="0" dirty="0" smtClean="0">
                <a:solidFill>
                  <a:srgbClr val="000000"/>
                </a:solidFill>
                <a:latin typeface="Arial"/>
              </a:rPr>
              <a:t>- обучение </a:t>
            </a:r>
            <a:r>
              <a:rPr lang="ru-RU" sz="1600" b="1" kern="0" dirty="0">
                <a:solidFill>
                  <a:srgbClr val="000000"/>
                </a:solidFill>
                <a:latin typeface="Arial"/>
              </a:rPr>
              <a:t>работодателей и работников вопросам охраны </a:t>
            </a:r>
            <a:r>
              <a:rPr lang="ru-RU" sz="1600" b="1" kern="0" dirty="0" smtClean="0">
                <a:solidFill>
                  <a:srgbClr val="000000"/>
                </a:solidFill>
                <a:latin typeface="Arial"/>
              </a:rPr>
              <a:t>труда</a:t>
            </a:r>
            <a:endParaRPr lang="ru-RU" sz="1200" i="1" kern="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800" y="2197100"/>
            <a:ext cx="3416300" cy="3714750"/>
          </a:xfrm>
        </p:spPr>
      </p:pic>
    </p:spTree>
    <p:extLst>
      <p:ext uri="{BB962C8B-B14F-4D97-AF65-F5344CB8AC3E}">
        <p14:creationId xmlns:p14="http://schemas.microsoft.com/office/powerpoint/2010/main" val="3881298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Участие в социально-ориентированных  проектах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28800"/>
            <a:ext cx="10058400" cy="4203700"/>
          </a:xfrm>
        </p:spPr>
        <p:txBody>
          <a:bodyPr>
            <a:noAutofit/>
          </a:bodyPr>
          <a:lstStyle/>
          <a:p>
            <a:pPr algn="just"/>
            <a:r>
              <a:rPr lang="ru-RU" sz="1400" dirty="0"/>
              <a:t>Палата и </a:t>
            </a:r>
            <a:r>
              <a:rPr lang="ru-RU" sz="1400" dirty="0" smtClean="0"/>
              <a:t>Учебный центр </a:t>
            </a:r>
            <a:r>
              <a:rPr lang="ru-RU" sz="1400" dirty="0"/>
              <a:t>постоянно участвуют в </a:t>
            </a:r>
            <a:r>
              <a:rPr lang="ru-RU" sz="1400" b="1" dirty="0"/>
              <a:t>социально-ориентированных </a:t>
            </a:r>
            <a:r>
              <a:rPr lang="ru-RU" sz="1400" b="1" dirty="0" smtClean="0"/>
              <a:t>проектах в области охраны труда</a:t>
            </a:r>
            <a:r>
              <a:rPr lang="ru-RU" sz="1400" dirty="0" smtClean="0"/>
              <a:t>, </a:t>
            </a:r>
            <a:r>
              <a:rPr lang="ru-RU" sz="1400" dirty="0"/>
              <a:t>которые реализуются с привлечением бюджетных </a:t>
            </a:r>
            <a:r>
              <a:rPr lang="ru-RU" sz="1400" dirty="0" smtClean="0"/>
              <a:t>средств. </a:t>
            </a:r>
            <a:r>
              <a:rPr lang="ru-RU" sz="1400" dirty="0"/>
              <a:t>За последние годы по направлению охраны труда были реализованы следующие проекты:</a:t>
            </a:r>
          </a:p>
          <a:p>
            <a:pPr marL="342900" indent="-342900" algn="just">
              <a:buAutoNum type="arabicPeriod"/>
            </a:pPr>
            <a:r>
              <a:rPr lang="ru-RU" sz="1400" dirty="0"/>
              <a:t>В 2015-2016г.г. «</a:t>
            </a:r>
            <a:r>
              <a:rPr lang="ru-RU" sz="1400" b="1" dirty="0"/>
              <a:t>Ресурсный центр по вопросам охраны труда для работников субъектов малого предпринимательства и организаций бюджетной сферы»</a:t>
            </a:r>
            <a:r>
              <a:rPr lang="ru-RU" sz="1400" dirty="0"/>
              <a:t> (реализован ТПП </a:t>
            </a:r>
            <a:r>
              <a:rPr lang="ru-RU" sz="1400" dirty="0" smtClean="0"/>
              <a:t>ЧР)</a:t>
            </a:r>
            <a:endParaRPr lang="ru-RU" sz="1400" dirty="0"/>
          </a:p>
          <a:p>
            <a:pPr marL="342900" indent="-342900" algn="just">
              <a:buAutoNum type="arabicPeriod"/>
            </a:pPr>
            <a:r>
              <a:rPr lang="ru-RU" sz="1400" dirty="0"/>
              <a:t>В 2018г. </a:t>
            </a:r>
            <a:r>
              <a:rPr lang="ru-RU" sz="1400" b="1" dirty="0"/>
              <a:t>«Аудит организации работы по улучшению условий и охраны труда в субъектах малого предпринимательства» </a:t>
            </a:r>
            <a:r>
              <a:rPr lang="ru-RU" sz="1400" dirty="0"/>
              <a:t>(реализован УМЦ ТПП </a:t>
            </a:r>
            <a:r>
              <a:rPr lang="ru-RU" sz="1400" dirty="0" smtClean="0"/>
              <a:t>ЧР)</a:t>
            </a:r>
            <a:endParaRPr lang="ru-RU" sz="1400" dirty="0"/>
          </a:p>
          <a:p>
            <a:pPr marL="342900" indent="-342900" algn="just">
              <a:buAutoNum type="arabicPeriod"/>
            </a:pPr>
            <a:r>
              <a:rPr lang="ru-RU" sz="1400" dirty="0"/>
              <a:t>В 2019г. </a:t>
            </a:r>
            <a:r>
              <a:rPr lang="ru-RU" sz="1400" b="1" dirty="0"/>
              <a:t>«Разработка Методических рекомендаций по охране труда для субъектов малого предпринимательства» </a:t>
            </a:r>
            <a:r>
              <a:rPr lang="ru-RU" sz="1400" dirty="0"/>
              <a:t>(реализован УМЦ ТПП </a:t>
            </a:r>
            <a:r>
              <a:rPr lang="ru-RU" sz="1400" dirty="0" smtClean="0"/>
              <a:t>ЧР)</a:t>
            </a:r>
            <a:endParaRPr lang="ru-RU" sz="1400" dirty="0"/>
          </a:p>
          <a:p>
            <a:pPr marL="342900" indent="-342900" algn="just">
              <a:buFontTx/>
              <a:buAutoNum type="arabicPeriod"/>
            </a:pPr>
            <a:r>
              <a:rPr lang="ru-RU" sz="1400" dirty="0"/>
              <a:t>В 2021г. </a:t>
            </a:r>
            <a:r>
              <a:rPr lang="ru-RU" sz="1400" b="1" dirty="0" smtClean="0"/>
              <a:t>«Информационно-консультационный центр </a:t>
            </a:r>
            <a:r>
              <a:rPr lang="ru-RU" sz="1400" b="1" dirty="0"/>
              <a:t>по вопросам охраны труда для субъекта МСП</a:t>
            </a:r>
            <a:r>
              <a:rPr lang="ru-RU" sz="1400" b="1" dirty="0" smtClean="0"/>
              <a:t>»</a:t>
            </a:r>
            <a:r>
              <a:rPr lang="ru-RU" sz="1400" dirty="0" smtClean="0"/>
              <a:t> (реализован </a:t>
            </a:r>
            <a:r>
              <a:rPr lang="ru-RU" sz="1400" dirty="0"/>
              <a:t>ТПП </a:t>
            </a:r>
            <a:r>
              <a:rPr lang="ru-RU" sz="1400" dirty="0" smtClean="0"/>
              <a:t>ЧР)</a:t>
            </a:r>
            <a:endParaRPr lang="ru-RU" sz="1400" b="1" dirty="0" smtClean="0"/>
          </a:p>
          <a:p>
            <a:pPr marL="342900" indent="-342900" algn="just">
              <a:buFontTx/>
              <a:buAutoNum type="arabicPeriod"/>
            </a:pPr>
            <a:r>
              <a:rPr lang="ru-RU" sz="1400" dirty="0" smtClean="0"/>
              <a:t>В 2022г. </a:t>
            </a:r>
            <a:r>
              <a:rPr lang="ru-RU" sz="1400" b="1" dirty="0" smtClean="0"/>
              <a:t>«Оценка эффективности функционирования системы управления охраной труда субъектов МСП»</a:t>
            </a:r>
            <a:r>
              <a:rPr lang="ru-RU" sz="1400" dirty="0"/>
              <a:t> (реализован ТПП </a:t>
            </a:r>
            <a:r>
              <a:rPr lang="ru-RU" sz="1400" dirty="0" smtClean="0"/>
              <a:t>ЧР )</a:t>
            </a:r>
            <a:endParaRPr lang="ru-RU" sz="1400" b="1" dirty="0" smtClean="0"/>
          </a:p>
          <a:p>
            <a:pPr marL="0" indent="0" algn="just">
              <a:buNone/>
            </a:pPr>
            <a:r>
              <a:rPr lang="ru-RU" sz="1400" b="1" i="1" dirty="0" smtClean="0"/>
              <a:t>       Всего за период 2015-2022гг реализовано 6 социально-ориентированных проектов в сфере охраны труда. </a:t>
            </a:r>
            <a:endParaRPr lang="ru-RU" sz="1400" dirty="0" smtClean="0"/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95967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7038" y="402812"/>
            <a:ext cx="9946391" cy="62268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b="1" dirty="0" smtClean="0"/>
          </a:p>
          <a:p>
            <a:pPr marL="0" indent="0" algn="ctr">
              <a:buNone/>
            </a:pPr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11515725" y="6343136"/>
            <a:ext cx="447675" cy="369332"/>
          </a:xfrm>
          <a:prstGeom prst="actionButtonHom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84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Другая 2">
      <a:dk1>
        <a:srgbClr val="17365D"/>
      </a:dk1>
      <a:lt1>
        <a:sysClr val="window" lastClr="FFFFFF"/>
      </a:lt1>
      <a:dk2>
        <a:srgbClr val="1F497D"/>
      </a:dk2>
      <a:lt2>
        <a:srgbClr val="A5A5A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 Microsoft PowerPoint" id="{EBDD4D9B-39F7-4450-B844-2CEF811F54C9}" vid="{99C8D5F3-FB6F-4091-80C1-EA005D395E9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PowerPoint</Template>
  <TotalTime>815</TotalTime>
  <Words>420</Words>
  <Application>Microsoft Office PowerPoint</Application>
  <PresentationFormat>Широкоэкранный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Wingdings</vt:lpstr>
      <vt:lpstr>Crop</vt:lpstr>
      <vt:lpstr>Торгово-промышленная палата Чувашской республики</vt:lpstr>
      <vt:lpstr>Миссия и цель Центра Охраны Труда ШДО</vt:lpstr>
      <vt:lpstr>Правовое основание осуществления деятельности</vt:lpstr>
      <vt:lpstr>Задачи Центра Охраны Труда ШДО</vt:lpstr>
      <vt:lpstr>Направления и виды деятельности ЦОТ ШДО</vt:lpstr>
      <vt:lpstr>Лицензия на осуществление образовательной деятельности и аккредитация в Минтруда России</vt:lpstr>
      <vt:lpstr>Участие в социально-ориентированных  проектах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162</cp:revision>
  <dcterms:created xsi:type="dcterms:W3CDTF">2023-01-24T12:15:21Z</dcterms:created>
  <dcterms:modified xsi:type="dcterms:W3CDTF">2023-03-24T12:13:35Z</dcterms:modified>
</cp:coreProperties>
</file>